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09.png" ContentType="image/png"/>
  <Override PartName="/ppt/media/image104.png" ContentType="image/png"/>
  <Override PartName="/ppt/media/image98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jpeg" ContentType="image/jpeg"/>
  <Override PartName="/ppt/media/image90.jpeg" ContentType="image/jpeg"/>
  <Override PartName="/ppt/media/image89.jpeg" ContentType="image/jpeg"/>
  <Override PartName="/ppt/media/image85.gif" ContentType="image/gif"/>
  <Override PartName="/ppt/media/image79.gif" ContentType="image/gif"/>
  <Override PartName="/ppt/media/image34.jpeg" ContentType="image/jpeg"/>
  <Override PartName="/ppt/media/image33.jpeg" ContentType="image/jpeg"/>
  <Override PartName="/ppt/media/image32.jpeg" ContentType="image/jpeg"/>
  <Override PartName="/ppt/media/image31.jpeg" ContentType="image/jpeg"/>
  <Override PartName="/ppt/media/image30.jpeg" ContentType="image/jpeg"/>
  <Override PartName="/ppt/media/image99.png" ContentType="image/png"/>
  <Override PartName="/ppt/media/image84.jpeg" ContentType="image/jpeg"/>
  <Override PartName="/ppt/media/image25.jpeg" ContentType="image/jpeg"/>
  <Override PartName="/ppt/media/image82.jpeg" ContentType="image/jpeg"/>
  <Override PartName="/ppt/media/image23.jpeg" ContentType="image/jpeg"/>
  <Override PartName="/ppt/media/image103.png" ContentType="image/png"/>
  <Override PartName="/ppt/media/image4.png" ContentType="image/png"/>
  <Override PartName="/ppt/media/image102.png" ContentType="image/png"/>
  <Override PartName="/ppt/media/image3.png" ContentType="image/png"/>
  <Override PartName="/ppt/media/image100.png" ContentType="image/png"/>
  <Override PartName="/ppt/media/image1.png" ContentType="image/png"/>
  <Override PartName="/ppt/media/image101.png" ContentType="image/png"/>
  <Override PartName="/ppt/media/image2.png" ContentType="image/png"/>
  <Override PartName="/ppt/media/image62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05.png" ContentType="image/png"/>
  <Override PartName="/ppt/media/image8.jpeg" ContentType="image/jpeg"/>
  <Override PartName="/ppt/media/image11.png" ContentType="image/png"/>
  <Override PartName="/ppt/media/image35.png" ContentType="image/png"/>
  <Override PartName="/ppt/media/image14.png" ContentType="image/png"/>
  <Override PartName="/ppt/media/image37.jpeg" ContentType="image/jpeg"/>
  <Override PartName="/ppt/media/image39.png" ContentType="image/png"/>
  <Override PartName="/ppt/media/image106.png" ContentType="image/png"/>
  <Override PartName="/ppt/media/image7.png" ContentType="image/png"/>
  <Override PartName="/ppt/media/image19.jpeg" ContentType="image/jpeg"/>
  <Override PartName="/ppt/media/image18.jpeg" ContentType="image/jpeg"/>
  <Override PartName="/ppt/media/image86.jpeg" ContentType="image/jpeg"/>
  <Override PartName="/ppt/media/image27.jpeg" ContentType="image/jpeg"/>
  <Override PartName="/ppt/media/image13.jpeg" ContentType="image/jpeg"/>
  <Override PartName="/ppt/media/image107.png" ContentType="image/png"/>
  <Override PartName="/ppt/media/image83.jpeg" ContentType="image/jpeg"/>
  <Override PartName="/ppt/media/image24.jpeg" ContentType="image/jpeg"/>
  <Override PartName="/ppt/media/image10.jpeg" ContentType="image/jpeg"/>
  <Override PartName="/ppt/media/image70.png" ContentType="image/png"/>
  <Override PartName="/ppt/media/image26.jpeg" ContentType="image/jpeg"/>
  <Override PartName="/ppt/media/image12.jpeg" ContentType="image/jpeg"/>
  <Override PartName="/ppt/media/image87.jpeg" ContentType="image/jpeg"/>
  <Override PartName="/ppt/media/image28.jpeg" ContentType="image/jpe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81.jpeg" ContentType="image/jpeg"/>
  <Override PartName="/ppt/media/image22.jpeg" ContentType="image/jpeg"/>
  <Override PartName="/ppt/media/image69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88.jpeg" ContentType="image/jpeg"/>
  <Override PartName="/ppt/media/image29.jpeg" ContentType="image/jpeg"/>
  <Override PartName="/ppt/media/image15.jpeg" ContentType="image/jpeg"/>
  <Override PartName="/ppt/media/image48.png" ContentType="image/png"/>
  <Override PartName="/ppt/media/image20.jpeg" ContentType="image/jpe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.jpeg" ContentType="image/jpeg"/>
  <Override PartName="/ppt/media/image57.png" ContentType="image/png"/>
  <Override PartName="/ppt/media/image16.jpeg" ContentType="image/jpeg"/>
  <Override PartName="/ppt/media/image58.png" ContentType="image/png"/>
  <Override PartName="/ppt/media/image80.jpeg" ContentType="image/jpeg"/>
  <Override PartName="/ppt/media/image21.jpeg" ContentType="image/jpeg"/>
  <Override PartName="/ppt/media/image59.png" ContentType="image/png"/>
  <Override PartName="/ppt/media/image60.png" ContentType="image/png"/>
  <Override PartName="/ppt/media/image61.png" ContentType="image/png"/>
  <Override PartName="/ppt/media/image63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8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9906000" cy="6858000"/>
  <p:notesSz cx="6858000" cy="9906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F0B98C3-CB3E-4C31-9EF9-845AFD5388A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59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0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1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05F00A3A-0A60-43DA-963F-13EAC8A923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62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63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6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7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68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197E398-E817-47C7-8BF6-DC961869536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69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1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75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5287700-9862-46DD-9DE7-A1C69CD0594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76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8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0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1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2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122F63B-B9C4-489E-824D-4F8F9CB5ED4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83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84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5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7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9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ED5341CE-E978-4C5F-9635-9633187B929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90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4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6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47428D9-6666-48E5-9FE3-65B2D4E83E7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9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2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3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2D75294-D1EC-4D92-95BE-2E9696E3FCB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04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05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6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8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0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EE534C6-342F-49A4-B750-08206050879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11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2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3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7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7D3D5837-309A-4DC2-9D41-8DFF3B6A7AC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18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9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4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C1E37267-902F-429B-A51A-5BAE074DC47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25" name="PlaceHolder 5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26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7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1BC51DB-89A7-4F5D-9ABE-E9AD4D73C1E0}" type="datetime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5/7/21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EB994AD-A37D-4E13-865C-9B6576D040C2}" type="slidenum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a2318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a2318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a2318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4a2318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/>
          <a:p>
            <a:r>
              <a:rPr b="0" lang="en-US" sz="4400" spc="-1" strike="noStrike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Second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4a2318"/>
                </a:solidFill>
                <a:latin typeface="Franklin Gothic Book"/>
              </a:rPr>
              <a:t>Third Outline Level</a:t>
            </a:r>
            <a:endParaRPr b="0" i="1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Fourth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jpeg"/><Relationship Id="rId6" Type="http://schemas.openxmlformats.org/officeDocument/2006/relationships/image" Target="../media/image3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gif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jpeg"/><Relationship Id="rId5" Type="http://schemas.openxmlformats.org/officeDocument/2006/relationships/image" Target="../media/image84.jpeg"/><Relationship Id="rId6" Type="http://schemas.openxmlformats.org/officeDocument/2006/relationships/image" Target="../media/image85.gif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image" Target="../media/image87.jpeg"/><Relationship Id="rId3" Type="http://schemas.openxmlformats.org/officeDocument/2006/relationships/image" Target="../media/image88.jpeg"/><Relationship Id="rId4" Type="http://schemas.openxmlformats.org/officeDocument/2006/relationships/image" Target="../media/image89.jpeg"/><Relationship Id="rId5" Type="http://schemas.openxmlformats.org/officeDocument/2006/relationships/image" Target="../media/image90.jpeg"/><Relationship Id="rId6" Type="http://schemas.openxmlformats.org/officeDocument/2006/relationships/image" Target="../media/image91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hyperlink" Target="https://gitlab.com/ortizTud/neuroim-methods#010321-tutorial-on-fmriprep-ortiz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s://www.mathworks.com/" TargetMode="External"/><Relationship Id="rId2" Type="http://schemas.openxmlformats.org/officeDocument/2006/relationships/hyperlink" Target="https://github.com/ortiztud/fmri_analysis_intro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671760" y="3192840"/>
            <a:ext cx="8770680" cy="4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10" descr=""/>
          <p:cNvPicPr/>
          <p:nvPr/>
        </p:nvPicPr>
        <p:blipFill>
          <a:blip r:embed="rId1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97" name="CustomShape 8"/>
          <p:cNvSpPr/>
          <p:nvPr/>
        </p:nvSpPr>
        <p:spPr>
          <a:xfrm>
            <a:off x="671760" y="1888920"/>
            <a:ext cx="2179440" cy="69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Baskerville Old Face"/>
                <a:ea typeface="DejaVu Sans"/>
              </a:rPr>
              <a:t>Session 1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 descr=""/>
          <p:cNvPicPr/>
          <p:nvPr/>
        </p:nvPicPr>
        <p:blipFill>
          <a:blip r:embed="rId1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An RF pulse can tilt the orientation of the proton (‘s spin)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 flipH="1" rot="18796200">
            <a:off x="5544720" y="1850760"/>
            <a:ext cx="776880" cy="551520"/>
          </a:xfrm>
          <a:custGeom>
            <a:avLst/>
            <a:gdLst/>
            <a:ahLst/>
            <a:rect l="l" t="t" r="r" b="b"/>
            <a:pathLst>
              <a:path w="2159" h="1533"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864" y="551"/>
                </a:lnTo>
                <a:lnTo>
                  <a:pt x="1223" y="192"/>
                </a:lnTo>
                <a:lnTo>
                  <a:pt x="1223" y="1341"/>
                </a:lnTo>
                <a:lnTo>
                  <a:pt x="864" y="982"/>
                </a:lnTo>
                <a:lnTo>
                  <a:pt x="505" y="982"/>
                </a:lnTo>
                <a:close/>
                <a:moveTo>
                  <a:pt x="1367" y="551"/>
                </a:moveTo>
                <a:lnTo>
                  <a:pt x="1654" y="335"/>
                </a:lnTo>
                <a:moveTo>
                  <a:pt x="1367" y="767"/>
                </a:moveTo>
                <a:lnTo>
                  <a:pt x="1654" y="767"/>
                </a:lnTo>
                <a:moveTo>
                  <a:pt x="1367" y="982"/>
                </a:moveTo>
                <a:lnTo>
                  <a:pt x="1654" y="1198"/>
                </a:lnTo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78" name="Picture 6" descr=""/>
          <p:cNvPicPr/>
          <p:nvPr/>
        </p:nvPicPr>
        <p:blipFill>
          <a:blip r:embed="rId2"/>
          <a:srcRect l="7828" t="0" r="17895" b="0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79" name="CustomShape 8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91440" bIns="9144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0" name="CustomShape 9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1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When the RF pulse stops, the proton goes back to normal emitting another RF signal.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92" name="Picture 6" descr=""/>
          <p:cNvPicPr/>
          <p:nvPr/>
        </p:nvPicPr>
        <p:blipFill>
          <a:blip r:embed="rId2"/>
          <a:srcRect l="7828" t="0" r="17895" b="0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3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91440" bIns="9144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4" name="CustomShape 8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9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11"/>
          <p:cNvSpPr/>
          <p:nvPr/>
        </p:nvSpPr>
        <p:spPr>
          <a:xfrm rot="6342600">
            <a:off x="4569480" y="2403360"/>
            <a:ext cx="294840" cy="948960"/>
          </a:xfrm>
          <a:custGeom>
            <a:avLst/>
            <a:gdLst/>
            <a:ahLst/>
            <a:rect l="l" t="t" r="r" b="b"/>
            <a:pathLst>
              <a:path w="820" h="2687">
                <a:moveTo>
                  <a:pt x="0" y="1252"/>
                </a:moveTo>
                <a:lnTo>
                  <a:pt x="615" y="2333"/>
                </a:lnTo>
                <a:lnTo>
                  <a:pt x="820" y="2505"/>
                </a:lnTo>
                <a:lnTo>
                  <a:pt x="615" y="2597"/>
                </a:lnTo>
                <a:lnTo>
                  <a:pt x="615" y="2465"/>
                </a:lnTo>
                <a:close/>
                <a:moveTo>
                  <a:pt x="820" y="0"/>
                </a:moveTo>
                <a:close/>
                <a:moveTo>
                  <a:pt x="0" y="1252"/>
                </a:moveTo>
                <a:lnTo>
                  <a:pt x="615" y="2333"/>
                </a:lnTo>
                <a:lnTo>
                  <a:pt x="820" y="2505"/>
                </a:lnTo>
                <a:lnTo>
                  <a:pt x="615" y="2597"/>
                </a:lnTo>
                <a:lnTo>
                  <a:pt x="615" y="2465"/>
                </a:lnTo>
                <a:lnTo>
                  <a:pt x="0" y="1252"/>
                </a:lnTo>
                <a:lnTo>
                  <a:pt x="820" y="0"/>
                </a:lnTo>
              </a:path>
            </a:pathLst>
          </a:custGeom>
          <a:noFill/>
          <a:ln w="25560">
            <a:solidFill>
              <a:srgbClr val="000000"/>
            </a:solidFill>
            <a:custDash>
              <a:ds d="700000" sp="7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12"/>
          <p:cNvSpPr/>
          <p:nvPr/>
        </p:nvSpPr>
        <p:spPr>
          <a:xfrm rot="16756800">
            <a:off x="5737680" y="3186000"/>
            <a:ext cx="623880" cy="131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13"/>
          <p:cNvSpPr/>
          <p:nvPr/>
        </p:nvSpPr>
        <p:spPr>
          <a:xfrm>
            <a:off x="7191000" y="3063600"/>
            <a:ext cx="1397520" cy="1297080"/>
          </a:xfrm>
          <a:prstGeom prst="rect">
            <a:avLst/>
          </a:prstGeom>
          <a:solidFill>
            <a:srgbClr val="fcd5b5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Coil =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RF receiver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6" descr=""/>
          <p:cNvPicPr/>
          <p:nvPr/>
        </p:nvPicPr>
        <p:blipFill>
          <a:blip r:embed="rId1"/>
          <a:srcRect l="7828" t="0" r="17895" b="0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03" name="Picture 4" descr=""/>
          <p:cNvPicPr/>
          <p:nvPr/>
        </p:nvPicPr>
        <p:blipFill>
          <a:blip r:embed="rId2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points in space have different relaxation times, and we can use those differences to reconstruct what is inside the scanner.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10" name="Picture 6" descr=""/>
          <p:cNvPicPr/>
          <p:nvPr/>
        </p:nvPicPr>
        <p:blipFill>
          <a:blip r:embed="rId3"/>
          <a:srcRect l="7828" t="0" r="17895" b="0"/>
          <a:stretch/>
        </p:blipFill>
        <p:spPr>
          <a:xfrm>
            <a:off x="71568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11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91440" bIns="9144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0"/>
          <p:cNvSpPr/>
          <p:nvPr/>
        </p:nvSpPr>
        <p:spPr>
          <a:xfrm>
            <a:off x="4488120" y="25272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1"/>
          <p:cNvSpPr/>
          <p:nvPr/>
        </p:nvSpPr>
        <p:spPr>
          <a:xfrm rot="17696400">
            <a:off x="5466600" y="2519640"/>
            <a:ext cx="975960" cy="1887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2"/>
          <p:cNvSpPr/>
          <p:nvPr/>
        </p:nvSpPr>
        <p:spPr>
          <a:xfrm rot="17407800">
            <a:off x="5362200" y="4107240"/>
            <a:ext cx="423360" cy="65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3"/>
          <p:cNvSpPr/>
          <p:nvPr/>
        </p:nvSpPr>
        <p:spPr>
          <a:xfrm rot="17696400">
            <a:off x="5451480" y="3470040"/>
            <a:ext cx="550440" cy="115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6" name="Picture 6" descr=""/>
          <p:cNvPicPr/>
          <p:nvPr/>
        </p:nvPicPr>
        <p:blipFill>
          <a:blip r:embed="rId1"/>
          <a:srcRect l="7828" t="0" r="17895" b="0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28" name="Imagen 3" descr=""/>
          <p:cNvPicPr/>
          <p:nvPr/>
        </p:nvPicPr>
        <p:blipFill>
          <a:blip r:embed="rId2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29" name="CustomShape 8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9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10"/>
          <p:cNvSpPr/>
          <p:nvPr/>
        </p:nvSpPr>
        <p:spPr>
          <a:xfrm>
            <a:off x="575280" y="485064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If we zoom in, we can see that images are composed of pixels.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Picture 6" descr=""/>
          <p:cNvPicPr/>
          <p:nvPr/>
        </p:nvPicPr>
        <p:blipFill>
          <a:blip r:embed="rId1"/>
          <a:srcRect l="7828" t="0" r="17895" b="0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38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Imagen 3" descr=""/>
          <p:cNvPicPr/>
          <p:nvPr/>
        </p:nvPicPr>
        <p:blipFill>
          <a:blip r:embed="rId2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0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Imagen 23" descr="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3" name="Imagen 24" descr="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4" name="Imagen 25" descr=""/>
          <p:cNvPicPr/>
          <p:nvPr/>
        </p:nvPicPr>
        <p:blipFill>
          <a:blip r:embed="rId5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5" name="CustomShape 9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Picture 6" descr=""/>
          <p:cNvPicPr/>
          <p:nvPr/>
        </p:nvPicPr>
        <p:blipFill>
          <a:blip r:embed="rId1"/>
          <a:srcRect l="7828" t="0" r="17895" b="0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52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Imagen 3" descr=""/>
          <p:cNvPicPr/>
          <p:nvPr/>
        </p:nvPicPr>
        <p:blipFill>
          <a:blip r:embed="rId2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54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Imagen 23" descr="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7" name="Imagen 24" descr="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8" name="Imagen 25" descr=""/>
          <p:cNvPicPr/>
          <p:nvPr/>
        </p:nvPicPr>
        <p:blipFill>
          <a:blip r:embed="rId5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59" name="Picture 4" descr=""/>
          <p:cNvPicPr/>
          <p:nvPr/>
        </p:nvPicPr>
        <p:blipFill>
          <a:blip r:embed="rId6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60" name="CustomShape 9"/>
          <p:cNvSpPr/>
          <p:nvPr/>
        </p:nvSpPr>
        <p:spPr>
          <a:xfrm>
            <a:off x="583200" y="485064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When we have a 3D image, we talk about voxels.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Picture 6" descr=""/>
          <p:cNvPicPr/>
          <p:nvPr/>
        </p:nvPicPr>
        <p:blipFill>
          <a:blip r:embed="rId1"/>
          <a:srcRect l="7828" t="0" r="17895" b="0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68" name="CustomShape 6"/>
          <p:cNvSpPr/>
          <p:nvPr/>
        </p:nvSpPr>
        <p:spPr>
          <a:xfrm>
            <a:off x="914400" y="1019160"/>
            <a:ext cx="56736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Imagen 3" descr=""/>
          <p:cNvPicPr/>
          <p:nvPr/>
        </p:nvPicPr>
        <p:blipFill>
          <a:blip r:embed="rId2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0" name="CustomShape 7"/>
          <p:cNvSpPr/>
          <p:nvPr/>
        </p:nvSpPr>
        <p:spPr>
          <a:xfrm>
            <a:off x="1482120" y="1019160"/>
            <a:ext cx="912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8"/>
          <p:cNvSpPr/>
          <p:nvPr/>
        </p:nvSpPr>
        <p:spPr>
          <a:xfrm>
            <a:off x="1482120" y="1487520"/>
            <a:ext cx="912240" cy="21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2" name="Imagen 23" descr="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3" name="Imagen 24" descr="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4" name="Imagen 25" descr=""/>
          <p:cNvPicPr/>
          <p:nvPr/>
        </p:nvPicPr>
        <p:blipFill>
          <a:blip r:embed="rId5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5" name="Picture 4" descr=""/>
          <p:cNvPicPr/>
          <p:nvPr/>
        </p:nvPicPr>
        <p:blipFill>
          <a:blip r:embed="rId6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6" name="CustomShape 9"/>
          <p:cNvSpPr/>
          <p:nvPr/>
        </p:nvSpPr>
        <p:spPr>
          <a:xfrm>
            <a:off x="583200" y="4850640"/>
            <a:ext cx="4255920" cy="9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Most common 3D file formats: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NifTi (.nii)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Compressed NifTi (nii.gz)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"/>
          <p:cNvSpPr/>
          <p:nvPr/>
        </p:nvSpPr>
        <p:spPr>
          <a:xfrm>
            <a:off x="4155840" y="977760"/>
            <a:ext cx="5225400" cy="24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Voxel size determines our image resolution: smaller = better.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Resolution is (partly) dependent on the strength of the magnetic field.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84" name="Picture 4" descr=""/>
          <p:cNvPicPr/>
          <p:nvPr/>
        </p:nvPicPr>
        <p:blipFill>
          <a:blip r:embed="rId1"/>
          <a:stretch/>
        </p:blipFill>
        <p:spPr>
          <a:xfrm>
            <a:off x="707760" y="876600"/>
            <a:ext cx="2996640" cy="297108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3746520" y="4653720"/>
            <a:ext cx="5892120" cy="1919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Common resolutions for different strengths: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1.5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3x3x3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2x2x2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0.8x0.8x.0.8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 flipH="1">
            <a:off x="603000" y="4812120"/>
            <a:ext cx="2909520" cy="96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The 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earth's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 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magnetic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 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field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, at the equator, is approximately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0.00005 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835200" y="1441080"/>
            <a:ext cx="6759000" cy="3382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77440" y="264600"/>
            <a:ext cx="93160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I. Basics of MRI. Recap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II. Types of MR images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Picture 4" descr=""/>
          <p:cNvPicPr/>
          <p:nvPr/>
        </p:nvPicPr>
        <p:blipFill>
          <a:blip r:embed="rId1"/>
          <a:stretch/>
        </p:blipFill>
        <p:spPr>
          <a:xfrm>
            <a:off x="6095880" y="3572280"/>
            <a:ext cx="2996640" cy="29710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Who is this seminar for?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7"/>
          <p:cNvSpPr/>
          <p:nvPr/>
        </p:nvSpPr>
        <p:spPr>
          <a:xfrm>
            <a:off x="866160" y="1284480"/>
            <a:ext cx="868212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This is a hands-on workshop on functional Magnetic Resonance Imaging (fMRI) analysis for the PsyMSc4 at the Goethe University.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6"/>
          <p:cNvSpPr/>
          <p:nvPr/>
        </p:nvSpPr>
        <p:spPr>
          <a:xfrm>
            <a:off x="1828800" y="6035760"/>
            <a:ext cx="75052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*For the purpose of this seminar only these two types will be covered since they are essential for standard fMRI analysis.</a:t>
            </a:r>
            <a:endParaRPr b="0" lang="en-US" sz="18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2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52040" y="857520"/>
            <a:ext cx="3015720" cy="937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(T1w)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3918240" y="2564640"/>
            <a:ext cx="2418840" cy="2171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Structure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Good spatial resolution.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Task free.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Slow acquisition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(~5 min full brain)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2" name="Picture 2" descr=""/>
          <p:cNvPicPr/>
          <p:nvPr/>
        </p:nvPicPr>
        <p:blipFill>
          <a:blip r:embed="rId1"/>
          <a:stretch/>
        </p:blipFill>
        <p:spPr>
          <a:xfrm>
            <a:off x="752040" y="1890360"/>
            <a:ext cx="3015720" cy="294912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752040" y="484020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different tissue types.</a:t>
            </a:r>
            <a:endParaRPr b="0" lang="en-US" sz="16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400560" y="2540880"/>
            <a:ext cx="2418840" cy="2248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Good” time resolution.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Measures blood flow.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Task sensitive.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Fast acquisition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(~2s full brain)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7"/>
          <p:cNvSpPr/>
          <p:nvPr/>
        </p:nvSpPr>
        <p:spPr>
          <a:xfrm>
            <a:off x="5900760" y="525852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distortions in the magnetic field.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3" name="CustomShape 10"/>
          <p:cNvSpPr/>
          <p:nvPr/>
        </p:nvSpPr>
        <p:spPr>
          <a:xfrm>
            <a:off x="6085800" y="886320"/>
            <a:ext cx="3015720" cy="963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T2*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24" name="Imagen 19" descr=""/>
          <p:cNvPicPr/>
          <p:nvPr/>
        </p:nvPicPr>
        <p:blipFill>
          <a:blip r:embed="rId1"/>
          <a:stretch/>
        </p:blipFill>
        <p:spPr>
          <a:xfrm>
            <a:off x="6229440" y="1893240"/>
            <a:ext cx="2626920" cy="321696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77440" y="36982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4" name="Picture 2" descr=""/>
          <p:cNvPicPr/>
          <p:nvPr/>
        </p:nvPicPr>
        <p:blipFill>
          <a:blip r:embed="rId1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" descr=""/>
          <p:cNvPicPr/>
          <p:nvPr/>
        </p:nvPicPr>
        <p:blipFill>
          <a:blip r:embed="rId1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43" name="CustomShape 8"/>
          <p:cNvSpPr/>
          <p:nvPr/>
        </p:nvSpPr>
        <p:spPr>
          <a:xfrm>
            <a:off x="571680" y="36838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387648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T1w: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Grey matter – dark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White matter - bright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5" name="CustomShape 10"/>
          <p:cNvSpPr/>
          <p:nvPr/>
        </p:nvSpPr>
        <p:spPr>
          <a:xfrm>
            <a:off x="685296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T2: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Grey matter – bright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White matter - dark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 flipV="1">
            <a:off x="5880240" y="1616040"/>
            <a:ext cx="2700720" cy="330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2"/>
          <p:cNvSpPr/>
          <p:nvPr/>
        </p:nvSpPr>
        <p:spPr>
          <a:xfrm flipV="1">
            <a:off x="8754840" y="3131640"/>
            <a:ext cx="360" cy="173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1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 descr=""/>
          <p:cNvPicPr/>
          <p:nvPr/>
        </p:nvPicPr>
        <p:blipFill>
          <a:blip r:embed="rId1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593640" y="366660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have (usually) lower spatial resolution.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Gain in time resolution!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0"/>
          <p:cNvSpPr/>
          <p:nvPr/>
        </p:nvSpPr>
        <p:spPr>
          <a:xfrm>
            <a:off x="7709400" y="4026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1" name="Picture 2" descr=""/>
          <p:cNvPicPr/>
          <p:nvPr/>
        </p:nvPicPr>
        <p:blipFill>
          <a:blip r:embed="rId2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2" name="Picture 2" descr="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3" name="Picture 2" descr=""/>
          <p:cNvPicPr/>
          <p:nvPr/>
        </p:nvPicPr>
        <p:blipFill>
          <a:blip r:embed="rId4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4" name="Picture 2" descr=""/>
          <p:cNvPicPr/>
          <p:nvPr/>
        </p:nvPicPr>
        <p:blipFill>
          <a:blip r:embed="rId5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5" name="Picture 2" descr=""/>
          <p:cNvPicPr/>
          <p:nvPr/>
        </p:nvPicPr>
        <p:blipFill>
          <a:blip r:embed="rId6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6" name="Picture 2" descr=""/>
          <p:cNvPicPr/>
          <p:nvPr/>
        </p:nvPicPr>
        <p:blipFill>
          <a:blip r:embed="rId7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7" name="Picture 2" descr=""/>
          <p:cNvPicPr/>
          <p:nvPr/>
        </p:nvPicPr>
        <p:blipFill>
          <a:blip r:embed="rId8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8" name="Picture 2" descr=""/>
          <p:cNvPicPr/>
          <p:nvPr/>
        </p:nvPicPr>
        <p:blipFill>
          <a:blip r:embed="rId9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9" name="Picture 2" descr=""/>
          <p:cNvPicPr/>
          <p:nvPr/>
        </p:nvPicPr>
        <p:blipFill>
          <a:blip r:embed="rId10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0" name="Picture 2" descr=""/>
          <p:cNvPicPr/>
          <p:nvPr/>
        </p:nvPicPr>
        <p:blipFill>
          <a:blip r:embed="rId11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1" name="Picture 2" descr=""/>
          <p:cNvPicPr/>
          <p:nvPr/>
        </p:nvPicPr>
        <p:blipFill>
          <a:blip r:embed="rId12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79" name="Picture 2" descr=""/>
          <p:cNvPicPr/>
          <p:nvPr/>
        </p:nvPicPr>
        <p:blipFill>
          <a:blip r:embed="rId1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80" name="CustomShape 8"/>
          <p:cNvSpPr/>
          <p:nvPr/>
        </p:nvSpPr>
        <p:spPr>
          <a:xfrm>
            <a:off x="602640" y="369576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 = time to sample the entire field (to collect one brain volume).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0"/>
          <p:cNvSpPr/>
          <p:nvPr/>
        </p:nvSpPr>
        <p:spPr>
          <a:xfrm>
            <a:off x="7441920" y="3801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11"/>
          <p:cNvSpPr/>
          <p:nvPr/>
        </p:nvSpPr>
        <p:spPr>
          <a:xfrm>
            <a:off x="7612200" y="41122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4" name="CustomShape 12"/>
          <p:cNvSpPr/>
          <p:nvPr/>
        </p:nvSpPr>
        <p:spPr>
          <a:xfrm>
            <a:off x="7764480" y="4264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5" name="CustomShape 13"/>
          <p:cNvSpPr/>
          <p:nvPr/>
        </p:nvSpPr>
        <p:spPr>
          <a:xfrm>
            <a:off x="7916760" y="4417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6" name="CustomShape 14"/>
          <p:cNvSpPr/>
          <p:nvPr/>
        </p:nvSpPr>
        <p:spPr>
          <a:xfrm>
            <a:off x="8069400" y="45694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7" name="CustomShape 15"/>
          <p:cNvSpPr/>
          <p:nvPr/>
        </p:nvSpPr>
        <p:spPr>
          <a:xfrm>
            <a:off x="8221680" y="4722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8" name="CustomShape 16"/>
          <p:cNvSpPr/>
          <p:nvPr/>
        </p:nvSpPr>
        <p:spPr>
          <a:xfrm>
            <a:off x="8373960" y="4874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89" name="CustomShape 17"/>
          <p:cNvSpPr/>
          <p:nvPr/>
        </p:nvSpPr>
        <p:spPr>
          <a:xfrm>
            <a:off x="8526600" y="50266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0" name="CustomShape 18"/>
          <p:cNvSpPr/>
          <p:nvPr/>
        </p:nvSpPr>
        <p:spPr>
          <a:xfrm>
            <a:off x="8678880" y="51793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1" name="CustomShape 19"/>
          <p:cNvSpPr/>
          <p:nvPr/>
        </p:nvSpPr>
        <p:spPr>
          <a:xfrm>
            <a:off x="8831160" y="53316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2" name="CustomShape 20"/>
          <p:cNvSpPr/>
          <p:nvPr/>
        </p:nvSpPr>
        <p:spPr>
          <a:xfrm>
            <a:off x="8983800" y="54838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3" name="CustomShape 21"/>
          <p:cNvSpPr/>
          <p:nvPr/>
        </p:nvSpPr>
        <p:spPr>
          <a:xfrm>
            <a:off x="9136080" y="5636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4" name="CustomShape 22"/>
          <p:cNvSpPr/>
          <p:nvPr/>
        </p:nvSpPr>
        <p:spPr>
          <a:xfrm>
            <a:off x="9288360" y="5788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395" name="CustomShape 2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96" name="Picture 2" descr=""/>
          <p:cNvPicPr/>
          <p:nvPr/>
        </p:nvPicPr>
        <p:blipFill>
          <a:blip r:embed="rId2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7" name="Picture 2" descr="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8" name="Picture 2" descr=""/>
          <p:cNvPicPr/>
          <p:nvPr/>
        </p:nvPicPr>
        <p:blipFill>
          <a:blip r:embed="rId4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9" name="Picture 2" descr=""/>
          <p:cNvPicPr/>
          <p:nvPr/>
        </p:nvPicPr>
        <p:blipFill>
          <a:blip r:embed="rId5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0" name="Picture 2" descr=""/>
          <p:cNvPicPr/>
          <p:nvPr/>
        </p:nvPicPr>
        <p:blipFill>
          <a:blip r:embed="rId6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1" name="Picture 2" descr=""/>
          <p:cNvPicPr/>
          <p:nvPr/>
        </p:nvPicPr>
        <p:blipFill>
          <a:blip r:embed="rId7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2" name="Picture 2" descr=""/>
          <p:cNvPicPr/>
          <p:nvPr/>
        </p:nvPicPr>
        <p:blipFill>
          <a:blip r:embed="rId8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3" name="Picture 2" descr=""/>
          <p:cNvPicPr/>
          <p:nvPr/>
        </p:nvPicPr>
        <p:blipFill>
          <a:blip r:embed="rId9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4" name="Picture 2" descr=""/>
          <p:cNvPicPr/>
          <p:nvPr/>
        </p:nvPicPr>
        <p:blipFill>
          <a:blip r:embed="rId10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5" name="Picture 2" descr=""/>
          <p:cNvPicPr/>
          <p:nvPr/>
        </p:nvPicPr>
        <p:blipFill>
          <a:blip r:embed="rId11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6" name="Picture 2" descr=""/>
          <p:cNvPicPr/>
          <p:nvPr/>
        </p:nvPicPr>
        <p:blipFill>
          <a:blip r:embed="rId12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6"/>
          <p:cNvSpPr/>
          <p:nvPr/>
        </p:nvSpPr>
        <p:spPr>
          <a:xfrm>
            <a:off x="906120" y="783000"/>
            <a:ext cx="7911720" cy="31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runs. What are they?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Noise due to scanner drift accumulates over time so collecting images for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too long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will cause your images to look bad.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Solution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: divide your task into shorter blocks, i.e., runs.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Aprox. run duration: ~10 minutes (adults) / ~6 minutes (children).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Max duration: 15 minutes (ideally less).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Run duration is often measured in 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volumes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7306560" y="3994560"/>
            <a:ext cx="1960920" cy="202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8"/>
          <p:cNvSpPr/>
          <p:nvPr/>
        </p:nvSpPr>
        <p:spPr>
          <a:xfrm>
            <a:off x="7263720" y="366084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7434000" y="3971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16" name="CustomShape 10"/>
          <p:cNvSpPr/>
          <p:nvPr/>
        </p:nvSpPr>
        <p:spPr>
          <a:xfrm>
            <a:off x="7586640" y="4123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7738920" y="42764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7891200" y="44287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19" name="CustomShape 13"/>
          <p:cNvSpPr/>
          <p:nvPr/>
        </p:nvSpPr>
        <p:spPr>
          <a:xfrm>
            <a:off x="8043840" y="45810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0" name="CustomShape 14"/>
          <p:cNvSpPr/>
          <p:nvPr/>
        </p:nvSpPr>
        <p:spPr>
          <a:xfrm>
            <a:off x="8196120" y="47336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1" name="CustomShape 15"/>
          <p:cNvSpPr/>
          <p:nvPr/>
        </p:nvSpPr>
        <p:spPr>
          <a:xfrm>
            <a:off x="8348400" y="4885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2" name="CustomShape 16"/>
          <p:cNvSpPr/>
          <p:nvPr/>
        </p:nvSpPr>
        <p:spPr>
          <a:xfrm>
            <a:off x="8501040" y="5038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3" name="CustomShape 17"/>
          <p:cNvSpPr/>
          <p:nvPr/>
        </p:nvSpPr>
        <p:spPr>
          <a:xfrm>
            <a:off x="8653320" y="51908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4" name="CustomShape 18"/>
          <p:cNvSpPr/>
          <p:nvPr/>
        </p:nvSpPr>
        <p:spPr>
          <a:xfrm>
            <a:off x="8805600" y="5343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5" name="CustomShape 19"/>
          <p:cNvSpPr/>
          <p:nvPr/>
        </p:nvSpPr>
        <p:spPr>
          <a:xfrm>
            <a:off x="8958240" y="5495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6" name="CustomShape 20"/>
          <p:cNvSpPr/>
          <p:nvPr/>
        </p:nvSpPr>
        <p:spPr>
          <a:xfrm>
            <a:off x="9288360" y="59072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427" name="CustomShape 21"/>
          <p:cNvSpPr/>
          <p:nvPr/>
        </p:nvSpPr>
        <p:spPr>
          <a:xfrm>
            <a:off x="571680" y="6840"/>
            <a:ext cx="64386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Types of MR images*. Functional images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28" name="Picture 2" descr=""/>
          <p:cNvPicPr/>
          <p:nvPr/>
        </p:nvPicPr>
        <p:blipFill>
          <a:blip r:embed="rId1"/>
          <a:srcRect l="28624" t="37253" r="898" b="30882"/>
          <a:stretch/>
        </p:blipFill>
        <p:spPr>
          <a:xfrm>
            <a:off x="4704480" y="39607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29" name="Picture 2" descr=""/>
          <p:cNvPicPr/>
          <p:nvPr/>
        </p:nvPicPr>
        <p:blipFill>
          <a:blip r:embed="rId2"/>
          <a:srcRect l="28624" t="37253" r="898" b="30882"/>
          <a:stretch/>
        </p:blipFill>
        <p:spPr>
          <a:xfrm>
            <a:off x="4856760" y="41130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0" name="Picture 2" descr="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09400" y="42652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1" name="Picture 2" descr=""/>
          <p:cNvPicPr/>
          <p:nvPr/>
        </p:nvPicPr>
        <p:blipFill>
          <a:blip r:embed="rId4"/>
          <a:srcRect l="28624" t="37253" r="898" b="30882"/>
          <a:stretch/>
        </p:blipFill>
        <p:spPr>
          <a:xfrm>
            <a:off x="5161680" y="44179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2" name="Picture 2" descr=""/>
          <p:cNvPicPr/>
          <p:nvPr/>
        </p:nvPicPr>
        <p:blipFill>
          <a:blip r:embed="rId5"/>
          <a:srcRect l="28624" t="37253" r="898" b="30882"/>
          <a:stretch/>
        </p:blipFill>
        <p:spPr>
          <a:xfrm>
            <a:off x="5313960" y="45702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6"/>
          <a:srcRect l="28624" t="37253" r="898" b="30882"/>
          <a:stretch/>
        </p:blipFill>
        <p:spPr>
          <a:xfrm>
            <a:off x="5466600" y="4722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4" name="Picture 2" descr=""/>
          <p:cNvPicPr/>
          <p:nvPr/>
        </p:nvPicPr>
        <p:blipFill>
          <a:blip r:embed="rId7"/>
          <a:srcRect l="28624" t="37253" r="898" b="30882"/>
          <a:stretch/>
        </p:blipFill>
        <p:spPr>
          <a:xfrm>
            <a:off x="5618880" y="48751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8"/>
          <a:srcRect l="28624" t="37253" r="898" b="30882"/>
          <a:stretch/>
        </p:blipFill>
        <p:spPr>
          <a:xfrm>
            <a:off x="5771160" y="5027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6" name="Picture 2" descr=""/>
          <p:cNvPicPr/>
          <p:nvPr/>
        </p:nvPicPr>
        <p:blipFill>
          <a:blip r:embed="rId9"/>
          <a:srcRect l="28624" t="37253" r="898" b="30882"/>
          <a:stretch/>
        </p:blipFill>
        <p:spPr>
          <a:xfrm>
            <a:off x="5923800" y="5179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7" name="Picture 2" descr=""/>
          <p:cNvPicPr/>
          <p:nvPr/>
        </p:nvPicPr>
        <p:blipFill>
          <a:blip r:embed="rId10"/>
          <a:srcRect l="28624" t="37253" r="898" b="30882"/>
          <a:stretch/>
        </p:blipFill>
        <p:spPr>
          <a:xfrm>
            <a:off x="6076080" y="53323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8" name="Picture 2" descr=""/>
          <p:cNvPicPr/>
          <p:nvPr/>
        </p:nvPicPr>
        <p:blipFill>
          <a:blip r:embed="rId11"/>
          <a:srcRect l="28624" t="37253" r="898" b="30882"/>
          <a:stretch/>
        </p:blipFill>
        <p:spPr>
          <a:xfrm>
            <a:off x="6228360" y="5484600"/>
            <a:ext cx="2449440" cy="9266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"/>
          <p:cNvSpPr/>
          <p:nvPr/>
        </p:nvSpPr>
        <p:spPr>
          <a:xfrm>
            <a:off x="0" y="25596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II. MR images types. Recap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7"/>
          <p:cNvSpPr/>
          <p:nvPr/>
        </p:nvSpPr>
        <p:spPr>
          <a:xfrm>
            <a:off x="666360" y="944280"/>
            <a:ext cx="4591080" cy="302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Key ideas.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 = time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collect one brain volume.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Runs = blocks of recording time.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46" name="Picture 2" descr=""/>
          <p:cNvPicPr/>
          <p:nvPr/>
        </p:nvPicPr>
        <p:blipFill>
          <a:blip r:embed="rId1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Picture 2" descr=""/>
          <p:cNvPicPr/>
          <p:nvPr/>
        </p:nvPicPr>
        <p:blipFill>
          <a:blip r:embed="rId1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What is this seminar for?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7"/>
          <p:cNvSpPr/>
          <p:nvPr/>
        </p:nvSpPr>
        <p:spPr>
          <a:xfrm>
            <a:off x="830160" y="1284480"/>
            <a:ext cx="8718120" cy="30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workshops will cover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which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are the necessary and common steps when conducting fMRI research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how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to run them with MATLAB's SPM.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The core Philosophy of the workshop is that one of the main skills that a cognitive neuroscientist should have is the ability to judge what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can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and what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cannot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be done with fMRI experiments from a conceptual level. In order to acquire such a skill, one needs to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</a:rPr>
              <a:t>understand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fMRI research , i.e., to know the basics of the technique itself and the logic behind the most common analysis.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7"/>
          <p:cNvSpPr/>
          <p:nvPr/>
        </p:nvSpPr>
        <p:spPr>
          <a:xfrm>
            <a:off x="555120" y="771120"/>
            <a:ext cx="7505280" cy="17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spatial.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" descr=""/>
          <p:cNvPicPr/>
          <p:nvPr/>
        </p:nvPicPr>
        <p:blipFill>
          <a:blip r:embed="rId1"/>
          <a:stretch/>
        </p:blipFill>
        <p:spPr>
          <a:xfrm>
            <a:off x="4335120" y="29394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462" name="CustomShape 1"/>
          <p:cNvSpPr/>
          <p:nvPr/>
        </p:nvSpPr>
        <p:spPr>
          <a:xfrm>
            <a:off x="4343040" y="428472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2"/>
          <p:cNvSpPr/>
          <p:nvPr/>
        </p:nvSpPr>
        <p:spPr>
          <a:xfrm>
            <a:off x="4335120" y="39276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3"/>
          <p:cNvSpPr/>
          <p:nvPr/>
        </p:nvSpPr>
        <p:spPr>
          <a:xfrm>
            <a:off x="4327560" y="358956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"/>
          <p:cNvSpPr/>
          <p:nvPr/>
        </p:nvSpPr>
        <p:spPr>
          <a:xfrm>
            <a:off x="4327560" y="325152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0"/>
          <p:cNvSpPr/>
          <p:nvPr/>
        </p:nvSpPr>
        <p:spPr>
          <a:xfrm>
            <a:off x="555120" y="74700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2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  <p:sp>
        <p:nvSpPr>
          <p:cNvPr id="473" name="CustomShape 11"/>
          <p:cNvSpPr/>
          <p:nvPr/>
        </p:nvSpPr>
        <p:spPr>
          <a:xfrm>
            <a:off x="4343040" y="29412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12"/>
          <p:cNvSpPr/>
          <p:nvPr/>
        </p:nvSpPr>
        <p:spPr>
          <a:xfrm>
            <a:off x="758700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top slice was acquired ~2 after the bottom one!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475" name="CustomShape 13"/>
          <p:cNvSpPr/>
          <p:nvPr/>
        </p:nvSpPr>
        <p:spPr>
          <a:xfrm>
            <a:off x="6829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14"/>
          <p:cNvSpPr/>
          <p:nvPr/>
        </p:nvSpPr>
        <p:spPr>
          <a:xfrm rot="5400000">
            <a:off x="6420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7" name="CustomShape 15"/>
          <p:cNvSpPr/>
          <p:nvPr/>
        </p:nvSpPr>
        <p:spPr>
          <a:xfrm rot="5400000">
            <a:off x="6543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8" name="CustomShape 16"/>
          <p:cNvSpPr/>
          <p:nvPr/>
        </p:nvSpPr>
        <p:spPr>
          <a:xfrm rot="5400000">
            <a:off x="6476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79" name="CustomShape 1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80" name="CustomShape 18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4" descr=""/>
          <p:cNvPicPr/>
          <p:nvPr/>
        </p:nvPicPr>
        <p:blipFill>
          <a:blip r:embed="rId1"/>
          <a:srcRect l="0" t="67876" r="0" b="17045"/>
          <a:stretch/>
        </p:blipFill>
        <p:spPr>
          <a:xfrm>
            <a:off x="5032800" y="451224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2" name="Picture 4" descr=""/>
          <p:cNvPicPr/>
          <p:nvPr/>
        </p:nvPicPr>
        <p:blipFill>
          <a:blip r:embed="rId2"/>
          <a:srcRect l="0" t="83002" r="0" b="0"/>
          <a:stretch/>
        </p:blipFill>
        <p:spPr>
          <a:xfrm>
            <a:off x="5213880" y="485928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483" name="Picture 4" descr=""/>
          <p:cNvPicPr/>
          <p:nvPr/>
        </p:nvPicPr>
        <p:blipFill>
          <a:blip r:embed="rId3"/>
          <a:srcRect l="0" t="0" r="0" b="58745"/>
          <a:stretch/>
        </p:blipFill>
        <p:spPr>
          <a:xfrm>
            <a:off x="4299120" y="293940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5205960" y="434556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2"/>
          <p:cNvSpPr/>
          <p:nvPr/>
        </p:nvSpPr>
        <p:spPr>
          <a:xfrm>
            <a:off x="5030640" y="39276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86" name="Picture 4" descr=""/>
          <p:cNvPicPr/>
          <p:nvPr/>
        </p:nvPicPr>
        <p:blipFill>
          <a:blip r:embed="rId4"/>
          <a:srcRect l="0" t="52669" r="0" b="32252"/>
          <a:stretch/>
        </p:blipFill>
        <p:spPr>
          <a:xfrm>
            <a:off x="4832640" y="41551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7" name="Picture 4" descr=""/>
          <p:cNvPicPr/>
          <p:nvPr/>
        </p:nvPicPr>
        <p:blipFill>
          <a:blip r:embed="rId5"/>
          <a:srcRect l="0" t="40143" r="0" b="46991"/>
          <a:stretch/>
        </p:blipFill>
        <p:spPr>
          <a:xfrm>
            <a:off x="4701960" y="384228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4832640" y="358956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4"/>
          <p:cNvSpPr/>
          <p:nvPr/>
        </p:nvSpPr>
        <p:spPr>
          <a:xfrm>
            <a:off x="4505040" y="325152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0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>
            <a:off x="4306680" y="29412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2"/>
          <p:cNvSpPr/>
          <p:nvPr/>
        </p:nvSpPr>
        <p:spPr>
          <a:xfrm>
            <a:off x="8035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3"/>
          <p:cNvSpPr/>
          <p:nvPr/>
        </p:nvSpPr>
        <p:spPr>
          <a:xfrm rot="5400000">
            <a:off x="7626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99" name="CustomShape 14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15"/>
          <p:cNvSpPr/>
          <p:nvPr/>
        </p:nvSpPr>
        <p:spPr>
          <a:xfrm>
            <a:off x="755064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bottom slice was acquired ~2 after the top one!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1" name="CustomShape 16"/>
          <p:cNvSpPr/>
          <p:nvPr/>
        </p:nvSpPr>
        <p:spPr>
          <a:xfrm rot="5400000">
            <a:off x="7749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2" name="CustomShape 17"/>
          <p:cNvSpPr/>
          <p:nvPr/>
        </p:nvSpPr>
        <p:spPr>
          <a:xfrm rot="5400000">
            <a:off x="7682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3" name="CustomShape 18"/>
          <p:cNvSpPr/>
          <p:nvPr/>
        </p:nvSpPr>
        <p:spPr>
          <a:xfrm>
            <a:off x="4314240" y="5390640"/>
            <a:ext cx="311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19"/>
          <p:cNvSpPr/>
          <p:nvPr/>
        </p:nvSpPr>
        <p:spPr>
          <a:xfrm>
            <a:off x="4306680" y="515592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5" name="CustomShape 20"/>
          <p:cNvSpPr/>
          <p:nvPr/>
        </p:nvSpPr>
        <p:spPr>
          <a:xfrm>
            <a:off x="4319280" y="53841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6" name="CustomShape 21"/>
          <p:cNvSpPr/>
          <p:nvPr/>
        </p:nvSpPr>
        <p:spPr>
          <a:xfrm>
            <a:off x="7062480" y="539064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08" name="Picture 2" descr=""/>
          <p:cNvPicPr/>
          <p:nvPr/>
        </p:nvPicPr>
        <p:blipFill>
          <a:blip r:embed="rId6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4" descr=""/>
          <p:cNvPicPr/>
          <p:nvPr/>
        </p:nvPicPr>
        <p:blipFill>
          <a:blip r:embed="rId1"/>
          <a:srcRect l="0" t="67876" r="0" b="17045"/>
          <a:stretch/>
        </p:blipFill>
        <p:spPr>
          <a:xfrm>
            <a:off x="1744560" y="45619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0" name="Picture 4" descr=""/>
          <p:cNvPicPr/>
          <p:nvPr/>
        </p:nvPicPr>
        <p:blipFill>
          <a:blip r:embed="rId2"/>
          <a:srcRect l="0" t="83002" r="0" b="0"/>
          <a:stretch/>
        </p:blipFill>
        <p:spPr>
          <a:xfrm>
            <a:off x="1925280" y="490896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511" name="Picture 4" descr=""/>
          <p:cNvPicPr/>
          <p:nvPr/>
        </p:nvPicPr>
        <p:blipFill>
          <a:blip r:embed="rId3"/>
          <a:srcRect l="0" t="0" r="0" b="58745"/>
          <a:stretch/>
        </p:blipFill>
        <p:spPr>
          <a:xfrm>
            <a:off x="1010520" y="298944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917360" y="439524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3" name="CustomShape 2"/>
          <p:cNvSpPr/>
          <p:nvPr/>
        </p:nvSpPr>
        <p:spPr>
          <a:xfrm>
            <a:off x="1742040" y="397728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514" name="Picture 4" descr=""/>
          <p:cNvPicPr/>
          <p:nvPr/>
        </p:nvPicPr>
        <p:blipFill>
          <a:blip r:embed="rId4"/>
          <a:srcRect l="0" t="52669" r="0" b="32252"/>
          <a:stretch/>
        </p:blipFill>
        <p:spPr>
          <a:xfrm>
            <a:off x="1544040" y="420480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5" name="Picture 4" descr=""/>
          <p:cNvPicPr/>
          <p:nvPr/>
        </p:nvPicPr>
        <p:blipFill>
          <a:blip r:embed="rId5"/>
          <a:srcRect l="0" t="40143" r="0" b="46991"/>
          <a:stretch/>
        </p:blipFill>
        <p:spPr>
          <a:xfrm>
            <a:off x="1413360" y="389232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516" name="CustomShape 3"/>
          <p:cNvSpPr/>
          <p:nvPr/>
        </p:nvSpPr>
        <p:spPr>
          <a:xfrm>
            <a:off x="1544040" y="363924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CustomShape 4"/>
          <p:cNvSpPr/>
          <p:nvPr/>
        </p:nvSpPr>
        <p:spPr>
          <a:xfrm>
            <a:off x="1216440" y="33012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18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0"/>
          <p:cNvSpPr/>
          <p:nvPr/>
        </p:nvSpPr>
        <p:spPr>
          <a:xfrm>
            <a:off x="1018440" y="299124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1"/>
          <p:cNvSpPr/>
          <p:nvPr/>
        </p:nvSpPr>
        <p:spPr>
          <a:xfrm>
            <a:off x="7927200" y="374652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2"/>
          <p:cNvSpPr/>
          <p:nvPr/>
        </p:nvSpPr>
        <p:spPr>
          <a:xfrm rot="5400000">
            <a:off x="7518240" y="430308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6" name="CustomShape 13"/>
          <p:cNvSpPr/>
          <p:nvPr/>
        </p:nvSpPr>
        <p:spPr>
          <a:xfrm>
            <a:off x="3892320" y="3952800"/>
            <a:ext cx="1234080" cy="266400"/>
          </a:xfrm>
          <a:custGeom>
            <a:avLst/>
            <a:gdLst/>
            <a:ah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4"/>
          <p:cNvSpPr/>
          <p:nvPr/>
        </p:nvSpPr>
        <p:spPr>
          <a:xfrm>
            <a:off x="3315600" y="2474640"/>
            <a:ext cx="221724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Slice time correction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 rot="5400000">
            <a:off x="7641720" y="373032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 rot="5400000">
            <a:off x="7573680" y="489816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980640" y="5519160"/>
            <a:ext cx="311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18"/>
          <p:cNvSpPr/>
          <p:nvPr/>
        </p:nvSpPr>
        <p:spPr>
          <a:xfrm>
            <a:off x="973080" y="528480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2" name="CustomShape 19"/>
          <p:cNvSpPr/>
          <p:nvPr/>
        </p:nvSpPr>
        <p:spPr>
          <a:xfrm>
            <a:off x="985680" y="551268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33" name="CustomShape 20"/>
          <p:cNvSpPr/>
          <p:nvPr/>
        </p:nvSpPr>
        <p:spPr>
          <a:xfrm>
            <a:off x="3728880" y="551916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534" name="Picture 4" descr=""/>
          <p:cNvPicPr/>
          <p:nvPr/>
        </p:nvPicPr>
        <p:blipFill>
          <a:blip r:embed="rId6"/>
          <a:stretch/>
        </p:blipFill>
        <p:spPr>
          <a:xfrm>
            <a:off x="5416200" y="29952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535" name="CustomShape 21"/>
          <p:cNvSpPr/>
          <p:nvPr/>
        </p:nvSpPr>
        <p:spPr>
          <a:xfrm>
            <a:off x="5423760" y="434016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2"/>
          <p:cNvSpPr/>
          <p:nvPr/>
        </p:nvSpPr>
        <p:spPr>
          <a:xfrm>
            <a:off x="5416200" y="398304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3"/>
          <p:cNvSpPr/>
          <p:nvPr/>
        </p:nvSpPr>
        <p:spPr>
          <a:xfrm>
            <a:off x="5408280" y="36450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4"/>
          <p:cNvSpPr/>
          <p:nvPr/>
        </p:nvSpPr>
        <p:spPr>
          <a:xfrm>
            <a:off x="5408280" y="330696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5"/>
          <p:cNvSpPr/>
          <p:nvPr/>
        </p:nvSpPr>
        <p:spPr>
          <a:xfrm>
            <a:off x="5423760" y="2997000"/>
            <a:ext cx="2217240" cy="882360"/>
          </a:xfrm>
          <a:custGeom>
            <a:avLst/>
            <a:gdLst/>
            <a:ah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6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1" name="CustomShape 2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6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5048280" y="2440440"/>
            <a:ext cx="4845240" cy="9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latin typeface="Arial"/>
                <a:ea typeface="Noto Sans CJK SC"/>
              </a:rPr>
              <a:t>“</a:t>
            </a:r>
            <a:r>
              <a:rPr b="0" i="1" lang="en-US" sz="1000" spc="-1" strike="noStrike">
                <a:latin typeface="Arial"/>
                <a:ea typeface="Noto Sans CJK SC"/>
              </a:rPr>
              <a:t>Magnetic field inhomogeneities, caused by susceptibility differences at</a:t>
            </a:r>
            <a:r>
              <a:rPr b="0" i="1" lang="en-US" sz="1000" spc="-1" strike="noStrike" u="sng">
                <a:uFillTx/>
                <a:latin typeface="Arial"/>
                <a:ea typeface="Noto Sans CJK SC"/>
              </a:rPr>
              <a:t> tissue/air and tissue/bone interfaces</a:t>
            </a:r>
            <a:r>
              <a:rPr b="0" i="1" lang="en-US" sz="1000" spc="-1" strike="noStrike">
                <a:latin typeface="Arial"/>
                <a:ea typeface="Noto Sans CJK SC"/>
              </a:rPr>
              <a:t>, result in significant geometric and intensity distortions. The challenge of reducing these field inhomogeneity effects arises from their spatial dependence. </a:t>
            </a:r>
            <a:r>
              <a:rPr b="0" i="1" lang="en-US" sz="1000" spc="-1" strike="noStrike" u="sng">
                <a:uFillTx/>
                <a:latin typeface="Arial"/>
                <a:ea typeface="Noto Sans CJK SC"/>
              </a:rPr>
              <a:t>Data from different spatial locations are corrupted to different degrees</a:t>
            </a:r>
            <a:r>
              <a:rPr b="0" i="1" lang="en-US" sz="1000" spc="-1" strike="noStrike">
                <a:latin typeface="Arial"/>
                <a:ea typeface="Noto Sans CJK SC"/>
              </a:rPr>
              <a:t>, with the amount of corruption determined by the local magnetic field environment</a:t>
            </a:r>
            <a:r>
              <a:rPr b="0" lang="en-US" sz="1000" spc="-1" strike="noStrike">
                <a:latin typeface="Arial"/>
                <a:ea typeface="Noto Sans CJK SC"/>
              </a:rPr>
              <a:t>.” (Gholipour, et al., 2011).</a:t>
            </a:r>
            <a:endParaRPr b="0" lang="en-US" sz="1000" spc="-1" strike="noStrike">
              <a:latin typeface="Arial"/>
            </a:endParaRPr>
          </a:p>
        </p:txBody>
      </p:sp>
      <p:pic>
        <p:nvPicPr>
          <p:cNvPr id="550" name="Imagen 13" descr=""/>
          <p:cNvPicPr/>
          <p:nvPr/>
        </p:nvPicPr>
        <p:blipFill>
          <a:blip r:embed="rId1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51" name="Imagen 14" descr=""/>
          <p:cNvPicPr/>
          <p:nvPr/>
        </p:nvPicPr>
        <p:blipFill>
          <a:blip r:embed="rId2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  <p:sp>
        <p:nvSpPr>
          <p:cNvPr id="552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4" name="CustomShape 2"/>
          <p:cNvSpPr/>
          <p:nvPr/>
        </p:nvSpPr>
        <p:spPr>
          <a:xfrm>
            <a:off x="4952880" y="2503080"/>
            <a:ext cx="4845240" cy="18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latin typeface="Arial"/>
                <a:ea typeface="Noto Sans CJK SC"/>
              </a:rPr>
              <a:t>While some minor field inhomogeneity can be corrected by shimming, much of it cannot… 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1000" spc="-1" strike="noStrike">
                <a:latin typeface="Arial"/>
                <a:ea typeface="Noto Sans CJK SC"/>
              </a:rPr>
              <a:t>Two main approaches to tackle the resulting distortions: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000" spc="-1" strike="noStrike">
                <a:latin typeface="Arial"/>
                <a:ea typeface="Noto Sans CJK SC"/>
              </a:rPr>
              <a:t>- Field map</a:t>
            </a:r>
            <a:r>
              <a:rPr b="0" lang="en-US" sz="1000" spc="-1" strike="noStrike">
                <a:latin typeface="Arial"/>
                <a:ea typeface="Noto Sans CJK SC"/>
              </a:rPr>
              <a:t>, i.e., acquiring a map of the magnetic field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000" spc="-1" strike="noStrike">
                <a:latin typeface="Arial"/>
                <a:ea typeface="Noto Sans CJK SC"/>
              </a:rPr>
              <a:t>- Blip up – blip down</a:t>
            </a:r>
            <a:r>
              <a:rPr b="0" lang="en-US" sz="1000" spc="-1" strike="noStrike">
                <a:latin typeface="Arial"/>
                <a:ea typeface="Noto Sans CJK SC"/>
              </a:rPr>
              <a:t>, i.e., acquiring an image in the inverted phase - encoding direction (Holland, Kuperman, &amp; Dale, (2010).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9" name="CustomShape 7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62" name="Imagen 22" descr=""/>
          <p:cNvPicPr/>
          <p:nvPr/>
        </p:nvPicPr>
        <p:blipFill>
          <a:blip r:embed="rId1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63" name="Imagen 23" descr=""/>
          <p:cNvPicPr/>
          <p:nvPr/>
        </p:nvPicPr>
        <p:blipFill>
          <a:blip r:embed="rId2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9" name="Imagen 12" descr=""/>
          <p:cNvPicPr/>
          <p:nvPr/>
        </p:nvPicPr>
        <p:blipFill>
          <a:blip r:embed="rId1"/>
          <a:srcRect l="0" t="0" r="0" b="57016"/>
          <a:stretch/>
        </p:blipFill>
        <p:spPr>
          <a:xfrm>
            <a:off x="1142640" y="3519360"/>
            <a:ext cx="1327320" cy="1913400"/>
          </a:xfrm>
          <a:prstGeom prst="rect">
            <a:avLst/>
          </a:prstGeom>
          <a:ln>
            <a:noFill/>
          </a:ln>
        </p:spPr>
      </p:pic>
      <p:pic>
        <p:nvPicPr>
          <p:cNvPr id="570" name="Imagen 13" descr=""/>
          <p:cNvPicPr/>
          <p:nvPr/>
        </p:nvPicPr>
        <p:blipFill>
          <a:blip r:embed="rId2"/>
          <a:srcRect l="0" t="52372" r="0" b="7275"/>
          <a:stretch/>
        </p:blipFill>
        <p:spPr>
          <a:xfrm>
            <a:off x="2550960" y="3519360"/>
            <a:ext cx="1372320" cy="1913400"/>
          </a:xfrm>
          <a:prstGeom prst="rect">
            <a:avLst/>
          </a:prstGeom>
          <a:ln>
            <a:noFill/>
          </a:ln>
        </p:spPr>
      </p:pic>
      <p:pic>
        <p:nvPicPr>
          <p:cNvPr id="571" name="Imagen 14" descr=""/>
          <p:cNvPicPr/>
          <p:nvPr/>
        </p:nvPicPr>
        <p:blipFill>
          <a:blip r:embed="rId3"/>
          <a:stretch/>
        </p:blipFill>
        <p:spPr>
          <a:xfrm>
            <a:off x="4754880" y="3017520"/>
            <a:ext cx="4114440" cy="2934000"/>
          </a:xfrm>
          <a:prstGeom prst="rect">
            <a:avLst/>
          </a:prstGeom>
          <a:ln>
            <a:noFill/>
          </a:ln>
        </p:spPr>
      </p:pic>
      <p:sp>
        <p:nvSpPr>
          <p:cNvPr id="57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5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6" name="CustomShape 10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>
            <a:off x="713880" y="2581200"/>
            <a:ext cx="273096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Intensity inhomogeneities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6"/>
          <p:cNvSpPr/>
          <p:nvPr/>
        </p:nvSpPr>
        <p:spPr>
          <a:xfrm>
            <a:off x="596160" y="73188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MR images are recorded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over time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&gt; Participants move!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8"/>
          <p:cNvSpPr/>
          <p:nvPr/>
        </p:nvSpPr>
        <p:spPr>
          <a:xfrm>
            <a:off x="910440" y="3803760"/>
            <a:ext cx="378792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Volumes need to be re-aligned!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7" name="Imagen 13" descr=""/>
          <p:cNvPicPr/>
          <p:nvPr/>
        </p:nvPicPr>
        <p:blipFill>
          <a:blip r:embed="rId1"/>
          <a:stretch/>
        </p:blipFill>
        <p:spPr>
          <a:xfrm>
            <a:off x="818640" y="432684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8" name="Imagen 14" descr=""/>
          <p:cNvPicPr/>
          <p:nvPr/>
        </p:nvPicPr>
        <p:blipFill>
          <a:blip r:embed="rId2"/>
          <a:stretch/>
        </p:blipFill>
        <p:spPr>
          <a:xfrm rot="770400">
            <a:off x="1045440" y="4492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9" name="Imagen 15" descr=""/>
          <p:cNvPicPr/>
          <p:nvPr/>
        </p:nvPicPr>
        <p:blipFill>
          <a:blip r:embed="rId3"/>
          <a:stretch/>
        </p:blipFill>
        <p:spPr>
          <a:xfrm rot="20973600">
            <a:off x="1155240" y="46767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0" name="Imagen 16" descr=""/>
          <p:cNvPicPr/>
          <p:nvPr/>
        </p:nvPicPr>
        <p:blipFill>
          <a:blip r:embed="rId4"/>
          <a:stretch/>
        </p:blipFill>
        <p:spPr>
          <a:xfrm rot="1980600">
            <a:off x="1353960" y="48945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1" name="Imagen 17" descr=""/>
          <p:cNvPicPr/>
          <p:nvPr/>
        </p:nvPicPr>
        <p:blipFill>
          <a:blip r:embed="rId5"/>
          <a:stretch/>
        </p:blipFill>
        <p:spPr>
          <a:xfrm rot="27600">
            <a:off x="3418560" y="4330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2" name="Imagen 18" descr=""/>
          <p:cNvPicPr/>
          <p:nvPr/>
        </p:nvPicPr>
        <p:blipFill>
          <a:blip r:embed="rId6"/>
          <a:stretch/>
        </p:blipFill>
        <p:spPr>
          <a:xfrm rot="27600">
            <a:off x="3596400" y="45129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3" name="Imagen 19" descr=""/>
          <p:cNvPicPr/>
          <p:nvPr/>
        </p:nvPicPr>
        <p:blipFill>
          <a:blip r:embed="rId7"/>
          <a:stretch/>
        </p:blipFill>
        <p:spPr>
          <a:xfrm rot="27600">
            <a:off x="3784320" y="462492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4" name="Imagen 20" descr=""/>
          <p:cNvPicPr/>
          <p:nvPr/>
        </p:nvPicPr>
        <p:blipFill>
          <a:blip r:embed="rId8"/>
          <a:stretch/>
        </p:blipFill>
        <p:spPr>
          <a:xfrm rot="27600">
            <a:off x="3967200" y="480780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5" name="Imagen 21" descr=""/>
          <p:cNvPicPr/>
          <p:nvPr/>
        </p:nvPicPr>
        <p:blipFill>
          <a:blip r:embed="rId9"/>
          <a:stretch/>
        </p:blipFill>
        <p:spPr>
          <a:xfrm>
            <a:off x="665640" y="1768320"/>
            <a:ext cx="4512240" cy="1493280"/>
          </a:xfrm>
          <a:prstGeom prst="rect">
            <a:avLst/>
          </a:prstGeom>
          <a:ln>
            <a:noFill/>
          </a:ln>
        </p:spPr>
      </p:pic>
      <p:sp>
        <p:nvSpPr>
          <p:cNvPr id="596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97" name="Imagen 11" descr=""/>
          <p:cNvPicPr/>
          <p:nvPr/>
        </p:nvPicPr>
        <p:blipFill>
          <a:blip r:embed="rId10"/>
          <a:srcRect l="0" t="0" r="23939" b="0"/>
          <a:stretch/>
        </p:blipFill>
        <p:spPr>
          <a:xfrm>
            <a:off x="5039280" y="3025800"/>
            <a:ext cx="4854240" cy="3245040"/>
          </a:xfrm>
          <a:prstGeom prst="rect">
            <a:avLst/>
          </a:prstGeom>
          <a:ln>
            <a:noFill/>
          </a:ln>
        </p:spPr>
      </p:pic>
      <p:sp>
        <p:nvSpPr>
          <p:cNvPr id="598" name="CustomShape 10"/>
          <p:cNvSpPr/>
          <p:nvPr/>
        </p:nvSpPr>
        <p:spPr>
          <a:xfrm>
            <a:off x="2469960" y="5074920"/>
            <a:ext cx="827640" cy="243720"/>
          </a:xfrm>
          <a:custGeom>
            <a:avLst/>
            <a:gdLst/>
            <a:ahLst/>
            <a:rect l="0" t="0" r="r" b="b"/>
            <a:pathLst>
              <a:path w="2301" h="679">
                <a:moveTo>
                  <a:pt x="0" y="169"/>
                </a:moveTo>
                <a:lnTo>
                  <a:pt x="1682" y="169"/>
                </a:lnTo>
                <a:lnTo>
                  <a:pt x="1682" y="0"/>
                </a:lnTo>
                <a:lnTo>
                  <a:pt x="2300" y="339"/>
                </a:lnTo>
                <a:lnTo>
                  <a:pt x="1682" y="678"/>
                </a:lnTo>
                <a:lnTo>
                  <a:pt x="1682" y="508"/>
                </a:lnTo>
                <a:lnTo>
                  <a:pt x="0" y="508"/>
                </a:lnTo>
                <a:lnTo>
                  <a:pt x="0" y="169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6"/>
          <p:cNvSpPr/>
          <p:nvPr/>
        </p:nvSpPr>
        <p:spPr>
          <a:xfrm>
            <a:off x="583920" y="75276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and functional MR images are recorded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at different time points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with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different sequences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&gt; Volumes need to be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registered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to each other!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6" name="Imagen 11" descr=""/>
          <p:cNvPicPr/>
          <p:nvPr/>
        </p:nvPicPr>
        <p:blipFill>
          <a:blip r:embed="rId1"/>
          <a:stretch/>
        </p:blipFill>
        <p:spPr>
          <a:xfrm rot="417600">
            <a:off x="1838520" y="3027960"/>
            <a:ext cx="978840" cy="1474920"/>
          </a:xfrm>
          <a:prstGeom prst="rect">
            <a:avLst/>
          </a:prstGeom>
          <a:ln>
            <a:noFill/>
          </a:ln>
        </p:spPr>
      </p:pic>
      <p:pic>
        <p:nvPicPr>
          <p:cNvPr id="607" name="Imagen 12" descr=""/>
          <p:cNvPicPr/>
          <p:nvPr/>
        </p:nvPicPr>
        <p:blipFill>
          <a:blip r:embed="rId2"/>
          <a:srcRect l="12234" t="54311" r="9630" b="6336"/>
          <a:stretch/>
        </p:blipFill>
        <p:spPr>
          <a:xfrm>
            <a:off x="3186720" y="2716200"/>
            <a:ext cx="1126080" cy="2219760"/>
          </a:xfrm>
          <a:prstGeom prst="rect">
            <a:avLst/>
          </a:prstGeom>
          <a:ln>
            <a:noFill/>
          </a:ln>
        </p:spPr>
      </p:pic>
      <p:pic>
        <p:nvPicPr>
          <p:cNvPr id="608" name="Imagen 13" descr=""/>
          <p:cNvPicPr/>
          <p:nvPr/>
        </p:nvPicPr>
        <p:blipFill>
          <a:blip r:embed="rId3"/>
          <a:srcRect l="12094" t="54311" r="12094" b="6336"/>
          <a:stretch/>
        </p:blipFill>
        <p:spPr>
          <a:xfrm>
            <a:off x="6634800" y="2735280"/>
            <a:ext cx="1172160" cy="2219760"/>
          </a:xfrm>
          <a:prstGeom prst="rect">
            <a:avLst/>
          </a:prstGeom>
          <a:ln>
            <a:noFill/>
          </a:ln>
        </p:spPr>
      </p:pic>
      <p:pic>
        <p:nvPicPr>
          <p:cNvPr id="609" name="Imagen 14" descr=""/>
          <p:cNvPicPr/>
          <p:nvPr/>
        </p:nvPicPr>
        <p:blipFill>
          <a:blip r:embed="rId4"/>
          <a:stretch/>
        </p:blipFill>
        <p:spPr>
          <a:xfrm rot="57600">
            <a:off x="6648840" y="2983680"/>
            <a:ext cx="1143720" cy="1722960"/>
          </a:xfrm>
          <a:prstGeom prst="rect">
            <a:avLst/>
          </a:prstGeom>
          <a:ln>
            <a:noFill/>
          </a:ln>
        </p:spPr>
      </p:pic>
      <p:sp>
        <p:nvSpPr>
          <p:cNvPr id="610" name="CustomShape 8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11" name="CustomShape 9"/>
          <p:cNvSpPr/>
          <p:nvPr/>
        </p:nvSpPr>
        <p:spPr>
          <a:xfrm>
            <a:off x="4787280" y="3765600"/>
            <a:ext cx="1234080" cy="266400"/>
          </a:xfrm>
          <a:custGeom>
            <a:avLst/>
            <a:gdLst/>
            <a:ah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CustomShape 6"/>
          <p:cNvSpPr/>
          <p:nvPr/>
        </p:nvSpPr>
        <p:spPr>
          <a:xfrm>
            <a:off x="555120" y="7128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9" name="Imagen 11" descr=""/>
          <p:cNvPicPr/>
          <p:nvPr/>
        </p:nvPicPr>
        <p:blipFill>
          <a:blip r:embed="rId1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20" name="CustomShape 8"/>
          <p:cNvSpPr/>
          <p:nvPr/>
        </p:nvSpPr>
        <p:spPr>
          <a:xfrm>
            <a:off x="555120" y="3886200"/>
            <a:ext cx="211032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 might want to have a common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space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for all of them.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How is this seminar structured?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7"/>
          <p:cNvSpPr/>
          <p:nvPr/>
        </p:nvSpPr>
        <p:spPr>
          <a:xfrm>
            <a:off x="734040" y="1284480"/>
            <a:ext cx="8814600" cy="373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The workshop is structured in six sessions of about 4 hours each. Each session will be dedicated to a specific processing or analysis step.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Sessions 1 - 5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will start with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theory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and logic behind that day's step and will continue with a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hands-on exercise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. Students will be divided into groups and each group will be assigned a particular dataset to use for the hands-on exercises.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Session 6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will be dedicated to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students' presentations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. Each group will prepare a short presentation (~15 minutes / ~15 slides) describing the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motivation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of the study, the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analysis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carried out, the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obtained and their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interpretation.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At the end 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of the workshop, each student will submit an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individual brief report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(2 pages max) on the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 obtained with their corresponding dataset and their </a:t>
            </a:r>
            <a:r>
              <a:rPr b="1" lang="en-US" sz="1800" spc="-1" strike="noStrike">
                <a:solidFill>
                  <a:srgbClr val="000000"/>
                </a:solidFill>
                <a:latin typeface="Franklin Gothic Book"/>
              </a:rPr>
              <a:t>interpretation</a:t>
            </a:r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6"/>
          <p:cNvSpPr/>
          <p:nvPr/>
        </p:nvSpPr>
        <p:spPr>
          <a:xfrm>
            <a:off x="583560" y="7020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29" name="Imagen 11" descr=""/>
          <p:cNvPicPr/>
          <p:nvPr/>
        </p:nvPicPr>
        <p:blipFill>
          <a:blip r:embed="rId1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3474720" y="2524320"/>
            <a:ext cx="54828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9"/>
          <p:cNvSpPr/>
          <p:nvPr/>
        </p:nvSpPr>
        <p:spPr>
          <a:xfrm>
            <a:off x="7132320" y="2468880"/>
            <a:ext cx="54828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0"/>
          <p:cNvSpPr/>
          <p:nvPr/>
        </p:nvSpPr>
        <p:spPr>
          <a:xfrm>
            <a:off x="4937760" y="4846320"/>
            <a:ext cx="54828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1"/>
          <p:cNvSpPr/>
          <p:nvPr/>
        </p:nvSpPr>
        <p:spPr>
          <a:xfrm>
            <a:off x="8503920" y="4846320"/>
            <a:ext cx="54828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583560" y="2918160"/>
            <a:ext cx="1940760" cy="14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Common spaces: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Native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MNI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Sample specific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1" name="CustomShape 6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6"/>
          <p:cNvSpPr/>
          <p:nvPr/>
        </p:nvSpPr>
        <p:spPr>
          <a:xfrm>
            <a:off x="813960" y="3383280"/>
            <a:ext cx="805536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run fMRIPrep on your own:</a:t>
            </a:r>
            <a:r>
              <a:rPr b="0" lang="en-US" sz="1800" spc="-1" strike="noStrike">
                <a:solidFill>
                  <a:srgbClr val="188e8d"/>
                </a:solidFill>
                <a:latin typeface="Calibri"/>
                <a:ea typeface="DejaVu Sans"/>
                <a:hlinkClick r:id="rId1"/>
              </a:rPr>
              <a:t>https</a:t>
            </a:r>
            <a:r>
              <a:rPr b="0" lang="en-US" sz="1800" spc="-1" strike="noStrike">
                <a:solidFill>
                  <a:srgbClr val="188e8d"/>
                </a:solidFill>
                <a:latin typeface="Calibri"/>
                <a:ea typeface="DejaVu Sans"/>
                <a:hlinkClick r:id="rId2"/>
              </a:rPr>
              <a:t>://gitlab.com/ortizTud/neuroim-methods#010321-tutorial-on-fmriprep-ortiz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4124520" y="889920"/>
            <a:ext cx="4521600" cy="199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How to do this?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(https://fmriprep.org)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SPM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FSL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BrainVoyager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… and more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10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CustomShape 11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2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5" name="CustomShape 13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b="0" lang="en-US" sz="3600" spc="-1" strike="noStrike">
              <a:latin typeface="Arial"/>
            </a:endParaRPr>
          </a:p>
        </p:txBody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2"/>
          <p:cNvSpPr/>
          <p:nvPr/>
        </p:nvSpPr>
        <p:spPr>
          <a:xfrm>
            <a:off x="639720" y="142920"/>
            <a:ext cx="98560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Let’s get practical.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785160" y="891720"/>
            <a:ext cx="8686440" cy="47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Software needed: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MATLAB 2018 or later (</a:t>
            </a:r>
            <a:r>
              <a:rPr b="0" lang="en-US" sz="1800" spc="-1" strike="noStrike">
                <a:solidFill>
                  <a:srgbClr val="188e8d"/>
                </a:solidFill>
                <a:latin typeface="Calibri"/>
                <a:ea typeface="DejaVu Sans"/>
                <a:hlinkClick r:id="rId1"/>
              </a:rPr>
              <a:t>https://www.mathworks.com/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SPM12 (https://www.fil.ion.ucl.ac.uk/spm/software/spm12/)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ITK-Snap 3.8.0 (http://www.itksnap.org/)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Data needed: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Know our repository: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188e8d"/>
                </a:solidFill>
                <a:latin typeface="Calibri"/>
                <a:ea typeface="DejaVu Sans"/>
                <a:hlinkClick r:id="rId2"/>
              </a:rPr>
              <a:t>https://github.com/ortiztud/fmri_analysis_intro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All the steps involved in preprocessing take a while to complete (up to several hours sometimes!)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We have already preprocessed all the images with fMRIPrep. You can find them under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ff"/>
                </a:solidFill>
                <a:latin typeface="Calibri"/>
                <a:ea typeface="DejaVu Sans"/>
              </a:rPr>
              <a:t>~/&lt;project_folder&gt;/preproc_data/fmriprep/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Part I. Basics of MRI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Picture 4" descr=""/>
          <p:cNvPicPr/>
          <p:nvPr/>
        </p:nvPicPr>
        <p:blipFill>
          <a:blip r:embed="rId1"/>
          <a:stretch/>
        </p:blipFill>
        <p:spPr>
          <a:xfrm>
            <a:off x="7296120" y="4228200"/>
            <a:ext cx="2192400" cy="25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>
            <a:off x="7727040" y="1058040"/>
            <a:ext cx="1886400" cy="739800"/>
          </a:xfrm>
          <a:prstGeom prst="rect">
            <a:avLst/>
          </a:prstGeom>
          <a:noFill/>
          <a:ln w="28440">
            <a:solidFill>
              <a:srgbClr val="f3c8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Baskerville"/>
              </a:rPr>
              <a:t>Scanner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7727040" y="2670480"/>
            <a:ext cx="1088280" cy="739800"/>
          </a:xfrm>
          <a:prstGeom prst="rect">
            <a:avLst/>
          </a:prstGeom>
          <a:noFill/>
          <a:ln w="28440">
            <a:solidFill>
              <a:schemeClr val="accen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Baskerville"/>
              </a:rPr>
              <a:t>Coil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7722360" y="4190760"/>
            <a:ext cx="1088280" cy="739800"/>
          </a:xfrm>
          <a:prstGeom prst="rect">
            <a:avLst/>
          </a:prstGeom>
          <a:noFill/>
          <a:ln w="28440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Baskerville"/>
              </a:rPr>
              <a:t>Bed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41" name="Picture 2" descr=""/>
          <p:cNvPicPr/>
          <p:nvPr/>
        </p:nvPicPr>
        <p:blipFill>
          <a:blip r:embed="rId1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  <p:sp>
        <p:nvSpPr>
          <p:cNvPr id="142" name="CustomShape 9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3862080" y="1648440"/>
            <a:ext cx="3537000" cy="3404520"/>
          </a:xfrm>
          <a:custGeom>
            <a:avLst/>
            <a:gdLst/>
            <a:ahLst/>
            <a:rect l="l" t="t" r="r" b="b"/>
            <a:pathLst>
              <a:path w="3537284" h="3404937">
                <a:moveTo>
                  <a:pt x="84221" y="0"/>
                </a:moveTo>
                <a:lnTo>
                  <a:pt x="0" y="2466474"/>
                </a:lnTo>
                <a:lnTo>
                  <a:pt x="601579" y="2273969"/>
                </a:lnTo>
                <a:lnTo>
                  <a:pt x="1143000" y="2033337"/>
                </a:lnTo>
                <a:lnTo>
                  <a:pt x="1215189" y="1732548"/>
                </a:lnTo>
                <a:lnTo>
                  <a:pt x="1419726" y="1696453"/>
                </a:lnTo>
                <a:lnTo>
                  <a:pt x="1395663" y="1660358"/>
                </a:lnTo>
                <a:cubicBezTo>
                  <a:pt x="1391652" y="1620253"/>
                  <a:pt x="1383631" y="1580347"/>
                  <a:pt x="1383631" y="1540042"/>
                </a:cubicBezTo>
                <a:cubicBezTo>
                  <a:pt x="1383631" y="1475748"/>
                  <a:pt x="1386976" y="1411241"/>
                  <a:pt x="1395663" y="1347537"/>
                </a:cubicBezTo>
                <a:cubicBezTo>
                  <a:pt x="1395664" y="1347531"/>
                  <a:pt x="1425741" y="1257303"/>
                  <a:pt x="1431758" y="1239253"/>
                </a:cubicBezTo>
                <a:lnTo>
                  <a:pt x="1467852" y="1130969"/>
                </a:lnTo>
                <a:cubicBezTo>
                  <a:pt x="1471863" y="1118937"/>
                  <a:pt x="1472849" y="1105426"/>
                  <a:pt x="1479884" y="1094874"/>
                </a:cubicBezTo>
                <a:cubicBezTo>
                  <a:pt x="1534302" y="1013246"/>
                  <a:pt x="1507560" y="1043135"/>
                  <a:pt x="1552074" y="998621"/>
                </a:cubicBezTo>
                <a:cubicBezTo>
                  <a:pt x="1572967" y="935941"/>
                  <a:pt x="1550420" y="985649"/>
                  <a:pt x="1588168" y="938463"/>
                </a:cubicBezTo>
                <a:cubicBezTo>
                  <a:pt x="1619269" y="899587"/>
                  <a:pt x="1610710" y="887341"/>
                  <a:pt x="1660358" y="854242"/>
                </a:cubicBezTo>
                <a:cubicBezTo>
                  <a:pt x="1672389" y="846221"/>
                  <a:pt x="1685161" y="839212"/>
                  <a:pt x="1696452" y="830179"/>
                </a:cubicBezTo>
                <a:cubicBezTo>
                  <a:pt x="1733752" y="800339"/>
                  <a:pt x="1707240" y="806739"/>
                  <a:pt x="1756610" y="782053"/>
                </a:cubicBezTo>
                <a:cubicBezTo>
                  <a:pt x="1767954" y="776381"/>
                  <a:pt x="1781361" y="775693"/>
                  <a:pt x="1792705" y="770021"/>
                </a:cubicBezTo>
                <a:cubicBezTo>
                  <a:pt x="1885992" y="723377"/>
                  <a:pt x="1774176" y="764165"/>
                  <a:pt x="1864895" y="733927"/>
                </a:cubicBezTo>
                <a:cubicBezTo>
                  <a:pt x="1872916" y="725906"/>
                  <a:pt x="1878812" y="714936"/>
                  <a:pt x="1888958" y="709863"/>
                </a:cubicBezTo>
                <a:cubicBezTo>
                  <a:pt x="1911645" y="698519"/>
                  <a:pt x="1936275" y="690774"/>
                  <a:pt x="1961147" y="685800"/>
                </a:cubicBezTo>
                <a:cubicBezTo>
                  <a:pt x="2060828" y="665865"/>
                  <a:pt x="2000957" y="675804"/>
                  <a:pt x="2141621" y="661737"/>
                </a:cubicBezTo>
                <a:cubicBezTo>
                  <a:pt x="2217821" y="665748"/>
                  <a:pt x="2294229" y="666861"/>
                  <a:pt x="2370221" y="673769"/>
                </a:cubicBezTo>
                <a:cubicBezTo>
                  <a:pt x="2407186" y="677129"/>
                  <a:pt x="2410413" y="693864"/>
                  <a:pt x="2442410" y="709863"/>
                </a:cubicBezTo>
                <a:cubicBezTo>
                  <a:pt x="2453754" y="715535"/>
                  <a:pt x="2467161" y="716223"/>
                  <a:pt x="2478505" y="721895"/>
                </a:cubicBezTo>
                <a:cubicBezTo>
                  <a:pt x="2512008" y="738646"/>
                  <a:pt x="2524085" y="755443"/>
                  <a:pt x="2550695" y="782053"/>
                </a:cubicBezTo>
                <a:cubicBezTo>
                  <a:pt x="2554705" y="794085"/>
                  <a:pt x="2557054" y="806804"/>
                  <a:pt x="2562726" y="818148"/>
                </a:cubicBezTo>
                <a:cubicBezTo>
                  <a:pt x="2577902" y="848500"/>
                  <a:pt x="2588473" y="855926"/>
                  <a:pt x="2610852" y="878306"/>
                </a:cubicBezTo>
                <a:cubicBezTo>
                  <a:pt x="2641096" y="969032"/>
                  <a:pt x="2600298" y="857198"/>
                  <a:pt x="2646947" y="950495"/>
                </a:cubicBezTo>
                <a:cubicBezTo>
                  <a:pt x="2652619" y="961839"/>
                  <a:pt x="2652820" y="975503"/>
                  <a:pt x="2658979" y="986590"/>
                </a:cubicBezTo>
                <a:cubicBezTo>
                  <a:pt x="2673024" y="1011871"/>
                  <a:pt x="2697959" y="1031343"/>
                  <a:pt x="2707105" y="1058779"/>
                </a:cubicBezTo>
                <a:cubicBezTo>
                  <a:pt x="2711116" y="1070811"/>
                  <a:pt x="2712978" y="1083787"/>
                  <a:pt x="2719137" y="1094874"/>
                </a:cubicBezTo>
                <a:cubicBezTo>
                  <a:pt x="2733182" y="1120155"/>
                  <a:pt x="2758117" y="1139627"/>
                  <a:pt x="2767263" y="1167063"/>
                </a:cubicBezTo>
                <a:cubicBezTo>
                  <a:pt x="2783868" y="1216876"/>
                  <a:pt x="2772260" y="1192605"/>
                  <a:pt x="2803358" y="1239253"/>
                </a:cubicBezTo>
                <a:cubicBezTo>
                  <a:pt x="2827900" y="1312883"/>
                  <a:pt x="2807986" y="1245274"/>
                  <a:pt x="2827421" y="1371600"/>
                </a:cubicBezTo>
                <a:cubicBezTo>
                  <a:pt x="2830531" y="1391812"/>
                  <a:pt x="2835442" y="1411705"/>
                  <a:pt x="2839452" y="1431758"/>
                </a:cubicBezTo>
                <a:cubicBezTo>
                  <a:pt x="2835442" y="1519990"/>
                  <a:pt x="2833714" y="1608355"/>
                  <a:pt x="2827421" y="1696453"/>
                </a:cubicBezTo>
                <a:cubicBezTo>
                  <a:pt x="2825683" y="1720786"/>
                  <a:pt x="2821306" y="1744975"/>
                  <a:pt x="2815389" y="1768642"/>
                </a:cubicBezTo>
                <a:cubicBezTo>
                  <a:pt x="2809237" y="1793250"/>
                  <a:pt x="2791326" y="1840832"/>
                  <a:pt x="2791326" y="1840832"/>
                </a:cubicBezTo>
                <a:cubicBezTo>
                  <a:pt x="2767753" y="1982275"/>
                  <a:pt x="2791193" y="1853467"/>
                  <a:pt x="2767263" y="1961148"/>
                </a:cubicBezTo>
                <a:cubicBezTo>
                  <a:pt x="2757452" y="2005296"/>
                  <a:pt x="2755772" y="2027524"/>
                  <a:pt x="2743200" y="2069432"/>
                </a:cubicBezTo>
                <a:cubicBezTo>
                  <a:pt x="2735912" y="2093727"/>
                  <a:pt x="2727158" y="2117558"/>
                  <a:pt x="2719137" y="2141621"/>
                </a:cubicBezTo>
                <a:lnTo>
                  <a:pt x="2695074" y="2213811"/>
                </a:lnTo>
                <a:cubicBezTo>
                  <a:pt x="2691063" y="2225843"/>
                  <a:pt x="2690077" y="2239354"/>
                  <a:pt x="2683042" y="2249906"/>
                </a:cubicBezTo>
                <a:cubicBezTo>
                  <a:pt x="2667000" y="2273969"/>
                  <a:pt x="2655366" y="2301646"/>
                  <a:pt x="2634916" y="2322095"/>
                </a:cubicBezTo>
                <a:cubicBezTo>
                  <a:pt x="2626895" y="2330116"/>
                  <a:pt x="2617938" y="2337300"/>
                  <a:pt x="2610852" y="2346158"/>
                </a:cubicBezTo>
                <a:cubicBezTo>
                  <a:pt x="2601819" y="2357449"/>
                  <a:pt x="2596311" y="2371371"/>
                  <a:pt x="2586789" y="2382253"/>
                </a:cubicBezTo>
                <a:cubicBezTo>
                  <a:pt x="2568052" y="2403667"/>
                  <a:pt x="2523893" y="2451649"/>
                  <a:pt x="2490537" y="2466474"/>
                </a:cubicBezTo>
                <a:cubicBezTo>
                  <a:pt x="2467358" y="2476776"/>
                  <a:pt x="2442410" y="2482516"/>
                  <a:pt x="2418347" y="2490537"/>
                </a:cubicBezTo>
                <a:lnTo>
                  <a:pt x="2382252" y="2502569"/>
                </a:lnTo>
                <a:lnTo>
                  <a:pt x="2346158" y="2514600"/>
                </a:lnTo>
                <a:cubicBezTo>
                  <a:pt x="2334126" y="2522621"/>
                  <a:pt x="2321354" y="2529630"/>
                  <a:pt x="2310063" y="2538663"/>
                </a:cubicBezTo>
                <a:cubicBezTo>
                  <a:pt x="2301205" y="2545749"/>
                  <a:pt x="2296146" y="2557654"/>
                  <a:pt x="2286000" y="2562727"/>
                </a:cubicBezTo>
                <a:cubicBezTo>
                  <a:pt x="2285996" y="2562729"/>
                  <a:pt x="2195766" y="2592804"/>
                  <a:pt x="2177716" y="2598821"/>
                </a:cubicBezTo>
                <a:lnTo>
                  <a:pt x="2141621" y="2610853"/>
                </a:lnTo>
                <a:lnTo>
                  <a:pt x="2105526" y="2622885"/>
                </a:lnTo>
                <a:lnTo>
                  <a:pt x="1792705" y="3176337"/>
                </a:lnTo>
                <a:lnTo>
                  <a:pt x="2514600" y="3356811"/>
                </a:lnTo>
                <a:lnTo>
                  <a:pt x="2791326" y="3224463"/>
                </a:lnTo>
                <a:lnTo>
                  <a:pt x="3537284" y="3404937"/>
                </a:lnTo>
                <a:cubicBezTo>
                  <a:pt x="3533273" y="2273969"/>
                  <a:pt x="3529263" y="1143000"/>
                  <a:pt x="3525252" y="12032"/>
                </a:cubicBezTo>
                <a:lnTo>
                  <a:pt x="84221" y="0"/>
                </a:lnTo>
                <a:close/>
              </a:path>
            </a:pathLst>
          </a:cu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1"/>
          <p:cNvSpPr/>
          <p:nvPr/>
        </p:nvSpPr>
        <p:spPr>
          <a:xfrm>
            <a:off x="5377680" y="2664360"/>
            <a:ext cx="1240200" cy="917640"/>
          </a:xfrm>
          <a:custGeom>
            <a:avLst/>
            <a:gdLst/>
            <a:ahLst/>
            <a:rect l="l" t="t" r="r" b="b"/>
            <a:pathLst>
              <a:path w="1240436" h="918147">
                <a:moveTo>
                  <a:pt x="56213" y="843196"/>
                </a:moveTo>
                <a:lnTo>
                  <a:pt x="502171" y="918147"/>
                </a:lnTo>
                <a:lnTo>
                  <a:pt x="520909" y="843196"/>
                </a:lnTo>
                <a:lnTo>
                  <a:pt x="1240436" y="712032"/>
                </a:lnTo>
                <a:lnTo>
                  <a:pt x="1229194" y="633334"/>
                </a:lnTo>
                <a:lnTo>
                  <a:pt x="1056807" y="633334"/>
                </a:lnTo>
                <a:lnTo>
                  <a:pt x="940633" y="663314"/>
                </a:lnTo>
                <a:lnTo>
                  <a:pt x="809469" y="427219"/>
                </a:lnTo>
                <a:lnTo>
                  <a:pt x="640830" y="194872"/>
                </a:lnTo>
                <a:lnTo>
                  <a:pt x="633335" y="26232"/>
                </a:lnTo>
                <a:lnTo>
                  <a:pt x="573374" y="0"/>
                </a:lnTo>
                <a:lnTo>
                  <a:pt x="412230" y="3747"/>
                </a:lnTo>
                <a:lnTo>
                  <a:pt x="262328" y="236095"/>
                </a:lnTo>
                <a:lnTo>
                  <a:pt x="131164" y="378501"/>
                </a:lnTo>
                <a:lnTo>
                  <a:pt x="119922" y="520908"/>
                </a:lnTo>
                <a:lnTo>
                  <a:pt x="138659" y="610849"/>
                </a:lnTo>
                <a:lnTo>
                  <a:pt x="0" y="738265"/>
                </a:lnTo>
                <a:lnTo>
                  <a:pt x="56213" y="843196"/>
                </a:lnTo>
                <a:close/>
              </a:path>
            </a:pathLst>
          </a:custGeom>
          <a:solidFill>
            <a:srgbClr val="a26176">
              <a:alpha val="24000"/>
            </a:srgbClr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1082520" y="3713760"/>
            <a:ext cx="4926240" cy="1511280"/>
          </a:xfrm>
          <a:custGeom>
            <a:avLst/>
            <a:gdLst/>
            <a:ahLst/>
            <a:rect l="l" t="t" r="r" b="b"/>
            <a:pathLst>
              <a:path w="4926563" h="1511559">
                <a:moveTo>
                  <a:pt x="0" y="877077"/>
                </a:moveTo>
                <a:lnTo>
                  <a:pt x="3946849" y="9330"/>
                </a:lnTo>
                <a:lnTo>
                  <a:pt x="4226767" y="0"/>
                </a:lnTo>
                <a:lnTo>
                  <a:pt x="4478694" y="223934"/>
                </a:lnTo>
                <a:lnTo>
                  <a:pt x="4926563" y="363894"/>
                </a:lnTo>
                <a:lnTo>
                  <a:pt x="4823927" y="597159"/>
                </a:lnTo>
                <a:lnTo>
                  <a:pt x="4329404" y="737118"/>
                </a:lnTo>
                <a:lnTo>
                  <a:pt x="4320073" y="1035698"/>
                </a:lnTo>
                <a:lnTo>
                  <a:pt x="2780522" y="1511559"/>
                </a:lnTo>
                <a:lnTo>
                  <a:pt x="0" y="1502228"/>
                </a:lnTo>
                <a:lnTo>
                  <a:pt x="0" y="877077"/>
                </a:lnTo>
                <a:close/>
              </a:path>
            </a:pathLst>
          </a:custGeom>
          <a:solidFill>
            <a:srgbClr val="89ebea">
              <a:alpha val="3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6"/>
          <p:cNvSpPr/>
          <p:nvPr/>
        </p:nvSpPr>
        <p:spPr>
          <a:xfrm rot="1601400">
            <a:off x="2615400" y="1791360"/>
            <a:ext cx="362520" cy="739800"/>
          </a:xfrm>
          <a:custGeom>
            <a:avLst/>
            <a:gdLst/>
            <a:ahLst/>
            <a:rect l="0" t="0" r="r" b="b"/>
            <a:pathLst>
              <a:path w="1010" h="2057">
                <a:moveTo>
                  <a:pt x="252" y="0"/>
                </a:moveTo>
                <a:lnTo>
                  <a:pt x="252" y="1552"/>
                </a:lnTo>
                <a:lnTo>
                  <a:pt x="0" y="1552"/>
                </a:lnTo>
                <a:lnTo>
                  <a:pt x="504" y="2056"/>
                </a:lnTo>
                <a:lnTo>
                  <a:pt x="1009" y="1552"/>
                </a:lnTo>
                <a:lnTo>
                  <a:pt x="756" y="1552"/>
                </a:lnTo>
                <a:lnTo>
                  <a:pt x="756" y="0"/>
                </a:lnTo>
                <a:lnTo>
                  <a:pt x="252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7"/>
          <p:cNvSpPr/>
          <p:nvPr/>
        </p:nvSpPr>
        <p:spPr>
          <a:xfrm flipH="1">
            <a:off x="74556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and </a:t>
            </a:r>
            <a:r>
              <a:rPr b="1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very 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strong!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 rot="19858200">
            <a:off x="6917400" y="1791000"/>
            <a:ext cx="362520" cy="739800"/>
          </a:xfrm>
          <a:custGeom>
            <a:avLst/>
            <a:gdLst/>
            <a:ahLst/>
            <a:rect l="0" t="0" r="r" b="b"/>
            <a:pathLst>
              <a:path w="1008" h="2058">
                <a:moveTo>
                  <a:pt x="251" y="0"/>
                </a:moveTo>
                <a:lnTo>
                  <a:pt x="252" y="1552"/>
                </a:lnTo>
                <a:lnTo>
                  <a:pt x="0" y="1553"/>
                </a:lnTo>
                <a:lnTo>
                  <a:pt x="504" y="2057"/>
                </a:lnTo>
                <a:lnTo>
                  <a:pt x="1007" y="1552"/>
                </a:lnTo>
                <a:lnTo>
                  <a:pt x="756" y="1552"/>
                </a:lnTo>
                <a:lnTo>
                  <a:pt x="754" y="0"/>
                </a:lnTo>
                <a:lnTo>
                  <a:pt x="251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617580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loud and annoying!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6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Ctr="1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3" name="Picture 4" descr=""/>
          <p:cNvPicPr/>
          <p:nvPr/>
        </p:nvPicPr>
        <p:blipFill>
          <a:blip r:embed="rId1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pic>
        <p:nvPicPr>
          <p:cNvPr id="164" name="Picture 6" descr=""/>
          <p:cNvPicPr/>
          <p:nvPr/>
        </p:nvPicPr>
        <p:blipFill>
          <a:blip r:embed="rId2"/>
          <a:srcRect l="7828" t="0" r="17895" b="0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834200" y="1697760"/>
            <a:ext cx="478440" cy="4010760"/>
          </a:xfrm>
          <a:custGeom>
            <a:avLst/>
            <a:gdLst/>
            <a:ah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45720" rIns="45720" tIns="91440" bIns="91440" anchor="ctr" anchorCtr="1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3338280" y="5275800"/>
            <a:ext cx="47329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When you put something inside a magnetic field, its H protons align (their spin) to the magnetic field.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9009</TotalTime>
  <Application>LibreOffice/6.0.7.3$Linux_X86_64 LibreOffice_project/00m0$Build-3</Application>
  <Words>2084</Words>
  <Paragraphs>448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 Nueva</dc:creator>
  <dc:description/>
  <dc:language>en-US</dc:language>
  <cp:lastModifiedBy>lwrpegcbsg@goetheuniversitaet.onmicrosoft.com</cp:lastModifiedBy>
  <dcterms:modified xsi:type="dcterms:W3CDTF">2021-04-11T15:44:50Z</dcterms:modified>
  <cp:revision>331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43</vt:i4>
  </property>
  <property fmtid="{D5CDD505-2E9C-101B-9397-08002B2CF9AE}" pid="9" name="PresentationFormat">
    <vt:lpwstr>A4 (210 x 297 mm)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43</vt:i4>
  </property>
</Properties>
</file>